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312" r:id="rId4"/>
    <p:sldId id="283" r:id="rId5"/>
    <p:sldId id="258" r:id="rId6"/>
    <p:sldId id="311" r:id="rId7"/>
    <p:sldId id="313" r:id="rId8"/>
    <p:sldId id="326" r:id="rId9"/>
    <p:sldId id="315" r:id="rId10"/>
    <p:sldId id="314" r:id="rId11"/>
    <p:sldId id="321" r:id="rId12"/>
    <p:sldId id="316" r:id="rId13"/>
    <p:sldId id="318" r:id="rId14"/>
    <p:sldId id="317" r:id="rId15"/>
    <p:sldId id="320" r:id="rId16"/>
    <p:sldId id="322" r:id="rId17"/>
    <p:sldId id="323" r:id="rId18"/>
    <p:sldId id="324" r:id="rId19"/>
    <p:sldId id="325" r:id="rId20"/>
    <p:sldId id="327" r:id="rId21"/>
    <p:sldId id="328" r:id="rId22"/>
    <p:sldId id="329" r:id="rId23"/>
    <p:sldId id="330" r:id="rId24"/>
    <p:sldId id="331" r:id="rId25"/>
    <p:sldId id="332" r:id="rId26"/>
    <p:sldId id="333" r:id="rId27"/>
    <p:sldId id="334" r:id="rId28"/>
    <p:sldId id="335" r:id="rId29"/>
    <p:sldId id="336" r:id="rId30"/>
    <p:sldId id="337" r:id="rId31"/>
    <p:sldId id="338" r:id="rId32"/>
    <p:sldId id="339" r:id="rId33"/>
    <p:sldId id="340" r:id="rId34"/>
    <p:sldId id="341" r:id="rId35"/>
    <p:sldId id="342" r:id="rId36"/>
    <p:sldId id="343" r:id="rId37"/>
    <p:sldId id="344" r:id="rId38"/>
    <p:sldId id="345" r:id="rId39"/>
    <p:sldId id="346" r:id="rId40"/>
    <p:sldId id="347" r:id="rId41"/>
    <p:sldId id="348" r:id="rId42"/>
    <p:sldId id="349" r:id="rId43"/>
    <p:sldId id="350" r:id="rId44"/>
    <p:sldId id="351" r:id="rId45"/>
    <p:sldId id="352" r:id="rId46"/>
    <p:sldId id="309" r:id="rId47"/>
  </p:sldIdLst>
  <p:sldSz cx="12192000" cy="6858000"/>
  <p:notesSz cx="12192000" cy="6858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>
      <p:cViewPr>
        <p:scale>
          <a:sx n="150" d="100"/>
          <a:sy n="150" d="100"/>
        </p:scale>
        <p:origin x="86" y="-2179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E83274-B678-44EA-BAF4-0AA32708275B}" type="datetimeFigureOut">
              <a:rPr lang="it-IT" smtClean="0"/>
              <a:t>18/07/2023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80F6EA-BA0B-4E0F-AD6C-3654AF8E5BF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2418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61201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9146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0457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7529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3702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7811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3287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043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2431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5468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53846" y="536905"/>
            <a:ext cx="10484307" cy="5600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17254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172542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17254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17254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61518" y="3"/>
            <a:ext cx="2564765" cy="127000"/>
          </a:xfrm>
          <a:custGeom>
            <a:avLst/>
            <a:gdLst/>
            <a:ahLst/>
            <a:cxnLst/>
            <a:rect l="l" t="t" r="r" b="b"/>
            <a:pathLst>
              <a:path w="2564765" h="127000">
                <a:moveTo>
                  <a:pt x="0" y="126488"/>
                </a:moveTo>
                <a:lnTo>
                  <a:pt x="2564236" y="126488"/>
                </a:lnTo>
                <a:lnTo>
                  <a:pt x="2564236" y="0"/>
                </a:lnTo>
                <a:lnTo>
                  <a:pt x="0" y="0"/>
                </a:lnTo>
                <a:lnTo>
                  <a:pt x="0" y="126488"/>
                </a:lnTo>
                <a:close/>
              </a:path>
            </a:pathLst>
          </a:custGeom>
          <a:solidFill>
            <a:srgbClr val="C854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6095999"/>
            <a:ext cx="12191999" cy="761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2263" y="482930"/>
            <a:ext cx="4851400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17254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5355" y="2102866"/>
            <a:ext cx="6584315" cy="18313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172542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0342508E-E23F-BC1B-89D6-CF7BF3CC4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953596"/>
            <a:ext cx="8153400" cy="1475404"/>
          </a:xfrm>
        </p:spPr>
        <p:txBody>
          <a:bodyPr/>
          <a:lstStyle/>
          <a:p>
            <a:pPr algn="ctr"/>
            <a:r>
              <a:rPr lang="it-IT" sz="3196" b="1" kern="1200" dirty="0">
                <a:solidFill>
                  <a:srgbClr val="FFFFFF"/>
                </a:solidFill>
                <a:cs typeface="Rubik" pitchFamily="2" charset="-79"/>
              </a:rPr>
              <a:t>Progettazione di un MPC </a:t>
            </a:r>
            <a:br>
              <a:rPr lang="it-IT" sz="3196" b="1" kern="1200" dirty="0">
                <a:solidFill>
                  <a:srgbClr val="FFFFFF"/>
                </a:solidFill>
                <a:cs typeface="Rubik" pitchFamily="2" charset="-79"/>
              </a:rPr>
            </a:br>
            <a:r>
              <a:rPr lang="it-IT" sz="3196" b="1" kern="1200" dirty="0">
                <a:solidFill>
                  <a:srgbClr val="FFFFFF"/>
                </a:solidFill>
                <a:cs typeface="Rubik" pitchFamily="2" charset="-79"/>
              </a:rPr>
              <a:t>per il controllo di un </a:t>
            </a:r>
            <a:br>
              <a:rPr lang="it-IT" sz="3196" b="1" kern="1200" dirty="0">
                <a:solidFill>
                  <a:srgbClr val="FFFFFF"/>
                </a:solidFill>
                <a:cs typeface="Rubik" pitchFamily="2" charset="-79"/>
              </a:rPr>
            </a:br>
            <a:r>
              <a:rPr lang="it-IT" sz="3196" b="1" kern="1200" dirty="0" err="1">
                <a:solidFill>
                  <a:srgbClr val="FFFFFF"/>
                </a:solidFill>
                <a:cs typeface="Rubik" pitchFamily="2" charset="-79"/>
              </a:rPr>
              <a:t>Continuous</a:t>
            </a:r>
            <a:r>
              <a:rPr lang="it-IT" sz="3196" b="1" kern="1200" dirty="0">
                <a:solidFill>
                  <a:srgbClr val="FFFFFF"/>
                </a:solidFill>
                <a:cs typeface="Rubik" pitchFamily="2" charset="-79"/>
              </a:rPr>
              <a:t>-flow </a:t>
            </a:r>
            <a:r>
              <a:rPr lang="it-IT" sz="3196" b="1" kern="1200" dirty="0" err="1">
                <a:solidFill>
                  <a:srgbClr val="FFFFFF"/>
                </a:solidFill>
                <a:cs typeface="Rubik" pitchFamily="2" charset="-79"/>
              </a:rPr>
              <a:t>Stirred</a:t>
            </a:r>
            <a:r>
              <a:rPr lang="it-IT" sz="3196" b="1" kern="1200" dirty="0">
                <a:solidFill>
                  <a:srgbClr val="FFFFFF"/>
                </a:solidFill>
                <a:cs typeface="Rubik" pitchFamily="2" charset="-79"/>
              </a:rPr>
              <a:t>-Tank </a:t>
            </a:r>
            <a:r>
              <a:rPr lang="it-IT" sz="3196" b="1" kern="1200" dirty="0" err="1">
                <a:solidFill>
                  <a:srgbClr val="FFFFFF"/>
                </a:solidFill>
                <a:cs typeface="Rubik" pitchFamily="2" charset="-79"/>
              </a:rPr>
              <a:t>Reactor</a:t>
            </a:r>
            <a:endParaRPr lang="it-IT" sz="3196" b="1" kern="1200" dirty="0">
              <a:solidFill>
                <a:srgbClr val="FFFFFF"/>
              </a:solidFill>
              <a:cs typeface="Rubik" pitchFamily="2" charset="-79"/>
            </a:endParaRP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DCE7C690-4732-5D8B-0BEC-4DD1DBB99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533400"/>
            <a:ext cx="6286500" cy="108585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E86882C-DC50-ECB0-6F3F-A325957F3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38150"/>
            <a:ext cx="2609171" cy="123825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A8CE306-D504-25B0-D40A-703495C9CD92}"/>
              </a:ext>
            </a:extLst>
          </p:cNvPr>
          <p:cNvSpPr txBox="1"/>
          <p:nvPr/>
        </p:nvSpPr>
        <p:spPr>
          <a:xfrm>
            <a:off x="8763000" y="487680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Wasim Essbai - 1060652</a:t>
            </a:r>
          </a:p>
          <a:p>
            <a:r>
              <a:rPr lang="it-IT" dirty="0">
                <a:solidFill>
                  <a:schemeClr val="bg1"/>
                </a:solidFill>
              </a:rPr>
              <a:t>Matteo </a:t>
            </a:r>
            <a:r>
              <a:rPr lang="it-IT" dirty="0" err="1">
                <a:solidFill>
                  <a:schemeClr val="bg1"/>
                </a:solidFill>
              </a:rPr>
              <a:t>Verzeroli</a:t>
            </a:r>
            <a:r>
              <a:rPr lang="it-IT" dirty="0">
                <a:solidFill>
                  <a:schemeClr val="bg1"/>
                </a:solidFill>
              </a:rPr>
              <a:t> - 1057926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69E9FE-5FE7-ADDC-6690-C6C24E74648B}"/>
              </a:ext>
            </a:extLst>
          </p:cNvPr>
          <p:cNvSpPr txBox="1"/>
          <p:nvPr/>
        </p:nvSpPr>
        <p:spPr>
          <a:xfrm>
            <a:off x="914400" y="487680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Prof. Antonio Ferramosca</a:t>
            </a:r>
          </a:p>
          <a:p>
            <a:r>
              <a:rPr lang="it-IT" dirty="0">
                <a:solidFill>
                  <a:schemeClr val="bg1"/>
                </a:solidFill>
              </a:rPr>
              <a:t>Dott. Marco </a:t>
            </a:r>
            <a:r>
              <a:rPr lang="it-IT" dirty="0" err="1">
                <a:solidFill>
                  <a:schemeClr val="bg1"/>
                </a:solidFill>
              </a:rPr>
              <a:t>Polver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924341A-1072-DF17-A6CB-5A112D442863}"/>
              </a:ext>
            </a:extLst>
          </p:cNvPr>
          <p:cNvSpPr txBox="1"/>
          <p:nvPr/>
        </p:nvSpPr>
        <p:spPr>
          <a:xfrm>
            <a:off x="3694471" y="3506568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</a:t>
            </a:r>
            <a:r>
              <a:rPr lang="it-IT" dirty="0" err="1">
                <a:solidFill>
                  <a:schemeClr val="bg1"/>
                </a:solidFill>
              </a:rPr>
              <a:t>rogetto</a:t>
            </a:r>
            <a:r>
              <a:rPr lang="it-IT" dirty="0">
                <a:solidFill>
                  <a:schemeClr val="bg1"/>
                </a:solidFill>
              </a:rPr>
              <a:t> del corso Controllo Avanzato </a:t>
            </a:r>
            <a:r>
              <a:rPr lang="it-IT" dirty="0" err="1">
                <a:solidFill>
                  <a:schemeClr val="bg1"/>
                </a:solidFill>
              </a:rPr>
              <a:t>Multivariabile</a:t>
            </a:r>
            <a:endParaRPr lang="it-IT" dirty="0">
              <a:solidFill>
                <a:schemeClr val="bg1"/>
              </a:solidFill>
            </a:endParaRPr>
          </a:p>
          <a:p>
            <a:pPr algn="ctr"/>
            <a:r>
              <a:rPr lang="it-IT" dirty="0" err="1">
                <a:solidFill>
                  <a:schemeClr val="bg1"/>
                </a:solidFill>
              </a:rPr>
              <a:t>a.a</a:t>
            </a:r>
            <a:r>
              <a:rPr lang="it-IT" dirty="0">
                <a:solidFill>
                  <a:schemeClr val="bg1"/>
                </a:solidFill>
              </a:rPr>
              <a:t>. 2022-2023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3" y="482930"/>
            <a:ext cx="4851400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Sistema tangente (1)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E29C7F9-5340-D5B2-32F9-8780536E1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46" y="3296550"/>
            <a:ext cx="4427604" cy="115834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6072CA4-1836-9A01-1031-91771EA8D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759" y="4594848"/>
            <a:ext cx="4122777" cy="148602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1FCC849-6E78-938C-7F21-56277C0A5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0516" y="4594848"/>
            <a:ext cx="2842506" cy="137171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0BDEBB23-7576-6A3C-69CB-FF25E59C6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5800" y="4594848"/>
            <a:ext cx="3589331" cy="70110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421D9252-436E-B3EB-626F-3595694671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346" y="1015983"/>
            <a:ext cx="9091448" cy="208044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C67929D6-0717-0C68-683C-071BC0E147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9002" y="5280707"/>
            <a:ext cx="2606266" cy="82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1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3" y="482930"/>
            <a:ext cx="4851400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Sistema tangente (2)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893384"/>
            <a:ext cx="8001000" cy="369332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Si discretizza il sistema con </a:t>
            </a: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dirty="0">
                <a:latin typeface="Arial"/>
                <a:cs typeface="Arial"/>
              </a:rPr>
              <a:t> = 1 [s]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7C72E9F-E12C-C984-FCBA-1FB3DF154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105" y="3429000"/>
            <a:ext cx="1082134" cy="135647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2FDC305-1986-138F-E0EA-3CE39C406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3429000"/>
            <a:ext cx="1577477" cy="34293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82E627B-1831-CDF3-9161-336BC3F42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4247763"/>
            <a:ext cx="723963" cy="25148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6AAB092-2EEC-5A5D-0D7C-D745471B89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8"/>
          <a:stretch/>
        </p:blipFill>
        <p:spPr>
          <a:xfrm>
            <a:off x="1181193" y="1051429"/>
            <a:ext cx="9829613" cy="20849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Segnaposto testo 2">
                <a:extLst>
                  <a:ext uri="{FF2B5EF4-FFF2-40B4-BE49-F238E27FC236}">
                    <a16:creationId xmlns:a16="http://schemas.microsoft.com/office/drawing/2014/main" id="{251474C6-58B2-8BF9-4E1A-ABDF5508C9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6800" y="5411869"/>
                <a:ext cx="10717462" cy="104644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0">
                  <a:defRPr sz="2400" b="0" i="0">
                    <a:solidFill>
                      <a:srgbClr val="172542"/>
                    </a:solidFill>
                    <a:latin typeface="Arial MT"/>
                    <a:ea typeface="+mn-ea"/>
                    <a:cs typeface="Arial MT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 algn="l"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it-IT" kern="1200" dirty="0">
                    <a:latin typeface="Arial"/>
                    <a:cs typeface="Arial"/>
                  </a:rPr>
                  <a:t>Autovalori del sistema discretizzato: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kern="120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b="0" i="1" kern="1200" smtClean="0">
                            <a:latin typeface="Cambria Math" panose="02040503050406030204" pitchFamily="18" charset="0"/>
                            <a:cs typeface="Arial"/>
                          </a:rPr>
                          <m:t>𝜆</m:t>
                        </m:r>
                      </m:e>
                      <m:sub>
                        <m:r>
                          <a:rPr lang="en-GB" b="0" i="1" kern="120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GB" b="0" i="1" kern="1200" smtClean="0">
                        <a:latin typeface="Cambria Math" panose="02040503050406030204" pitchFamily="18" charset="0"/>
                        <a:cs typeface="Arial"/>
                      </a:rPr>
                      <m:t>=0.8257, </m:t>
                    </m:r>
                    <m:sSub>
                      <m:sSubPr>
                        <m:ctrlPr>
                          <a:rPr lang="en-GB" b="0" i="1" kern="120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b="0" i="1" kern="1200" smtClean="0">
                            <a:latin typeface="Cambria Math" panose="02040503050406030204" pitchFamily="18" charset="0"/>
                            <a:cs typeface="Arial"/>
                          </a:rPr>
                          <m:t>𝜆</m:t>
                        </m:r>
                      </m:e>
                      <m:sub>
                        <m:r>
                          <a:rPr lang="en-GB" b="0" i="1" kern="120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r>
                      <a:rPr lang="en-GB" b="0" i="1" kern="1200" smtClean="0">
                        <a:latin typeface="Cambria Math" panose="02040503050406030204" pitchFamily="18" charset="0"/>
                        <a:cs typeface="Arial"/>
                      </a:rPr>
                      <m:t>=0.</m:t>
                    </m:r>
                    <m:r>
                      <a:rPr lang="en-GB" b="0" i="1" kern="1200" smtClean="0">
                        <a:latin typeface="Cambria Math" panose="02040503050406030204" pitchFamily="18" charset="0"/>
                        <a:cs typeface="Arial"/>
                      </a:rPr>
                      <m:t>4514, </m:t>
                    </m:r>
                    <m:sSub>
                      <m:sSubPr>
                        <m:ctrlPr>
                          <a:rPr lang="en-GB" b="0" i="1" kern="120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b="0" i="1" kern="1200" smtClean="0">
                            <a:latin typeface="Cambria Math" panose="02040503050406030204" pitchFamily="18" charset="0"/>
                            <a:cs typeface="Arial"/>
                          </a:rPr>
                          <m:t>𝜆</m:t>
                        </m:r>
                      </m:e>
                      <m:sub>
                        <m:r>
                          <a:rPr lang="en-GB" b="0" i="1" kern="120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  <m:r>
                      <a:rPr lang="en-GB" b="0" i="1" kern="1200" smtClean="0">
                        <a:latin typeface="Cambria Math" panose="02040503050406030204" pitchFamily="18" charset="0"/>
                        <a:cs typeface="Arial"/>
                      </a:rPr>
                      <m:t>=0.</m:t>
                    </m:r>
                    <m:r>
                      <a:rPr lang="en-GB" b="0" i="1" kern="1200" smtClean="0">
                        <a:latin typeface="Cambria Math" panose="02040503050406030204" pitchFamily="18" charset="0"/>
                        <a:cs typeface="Arial"/>
                      </a:rPr>
                      <m:t>5134</m:t>
                    </m:r>
                  </m:oMath>
                </a14:m>
                <a:endParaRPr lang="en-GB" b="0" kern="1200" dirty="0">
                  <a:latin typeface="Arial"/>
                  <a:cs typeface="Arial"/>
                </a:endParaRPr>
              </a:p>
              <a:p>
                <a:pPr marL="285750" indent="-285750" algn="l"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endParaRPr lang="en-GB" b="0" kern="1200" dirty="0">
                  <a:latin typeface="Arial"/>
                  <a:cs typeface="Arial"/>
                </a:endParaRPr>
              </a:p>
            </p:txBody>
          </p:sp>
        </mc:Choice>
        <mc:Fallback>
          <p:sp>
            <p:nvSpPr>
              <p:cNvPr id="4" name="Segnaposto testo 2">
                <a:extLst>
                  <a:ext uri="{FF2B5EF4-FFF2-40B4-BE49-F238E27FC236}">
                    <a16:creationId xmlns:a16="http://schemas.microsoft.com/office/drawing/2014/main" id="{251474C6-58B2-8BF9-4E1A-ABDF5508C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5411869"/>
                <a:ext cx="10717462" cy="1046440"/>
              </a:xfrm>
              <a:prstGeom prst="rect">
                <a:avLst/>
              </a:prstGeom>
              <a:blipFill>
                <a:blip r:embed="rId6"/>
                <a:stretch>
                  <a:fillRect l="-1593" t="-877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1902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846" y="1828800"/>
            <a:ext cx="9643745" cy="2756011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Introduzione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Modellazione matematica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Formulazione del problema di controllo MPC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Implementazione e simulazioni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endParaRPr lang="it-IT" sz="2400" b="1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846" y="536905"/>
            <a:ext cx="360743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it-IT" sz="3500" b="1" dirty="0" err="1">
                <a:latin typeface="Arial"/>
                <a:cs typeface="Arial"/>
              </a:rPr>
              <a:t>Outline</a:t>
            </a:r>
            <a:endParaRPr sz="3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5144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6015737" cy="583870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Problema di ottimizzazione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85B692A-D88C-FDA5-5320-1C1DE8149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552" y="3663050"/>
            <a:ext cx="5176268" cy="56171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563CF83D-BBED-0784-FE15-1CA8E97D0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62" y="4393917"/>
            <a:ext cx="4479448" cy="113967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167A618-F2BB-BFC8-92E0-B6BAC85B7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9941" y="2940929"/>
            <a:ext cx="4219055" cy="144424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43E810A-0B62-8082-33E5-A28210617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200" y="4495800"/>
            <a:ext cx="3444538" cy="145554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C7ED934-9851-AA8E-2EE5-B80E5785EF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20" b="1"/>
          <a:stretch/>
        </p:blipFill>
        <p:spPr>
          <a:xfrm>
            <a:off x="842262" y="1128551"/>
            <a:ext cx="6438398" cy="236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797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60157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Problema di controllo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3DA7513-4E69-8C3E-1E31-5C11BA92E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505670"/>
            <a:ext cx="9448800" cy="1107996"/>
          </a:xfrm>
        </p:spPr>
        <p:txBody>
          <a:bodyPr/>
          <a:lstStyle/>
          <a:p>
            <a:pPr algn="ctr">
              <a:spcAft>
                <a:spcPts val="2400"/>
              </a:spcAft>
            </a:pPr>
            <a:r>
              <a:rPr lang="it-IT" kern="1200" dirty="0">
                <a:latin typeface="Arial"/>
                <a:cs typeface="Arial"/>
              </a:rPr>
              <a:t>Il problema di controllo consiste nel risolvere il precedente problema di ottimizzazione ad ogni istante k ed applicare solo la prima azione di controllo trovata come soluzione (</a:t>
            </a:r>
            <a:r>
              <a:rPr lang="it-IT" i="1" kern="1200" dirty="0" err="1">
                <a:latin typeface="Arial"/>
                <a:cs typeface="Arial"/>
              </a:rPr>
              <a:t>receeding</a:t>
            </a:r>
            <a:r>
              <a:rPr lang="it-IT" i="1" kern="1200" dirty="0">
                <a:latin typeface="Arial"/>
                <a:cs typeface="Arial"/>
              </a:rPr>
              <a:t> </a:t>
            </a:r>
            <a:r>
              <a:rPr lang="it-IT" i="1" kern="1200" dirty="0" err="1">
                <a:latin typeface="Arial"/>
                <a:cs typeface="Arial"/>
              </a:rPr>
              <a:t>horizon</a:t>
            </a:r>
            <a:r>
              <a:rPr lang="it-IT" kern="1200" dirty="0">
                <a:latin typeface="Arial"/>
                <a:cs typeface="Arial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728766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846" y="1828800"/>
            <a:ext cx="9643745" cy="2756011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Introduzione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Modellazione matematica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Formulazione del problema di controllo MPC</a:t>
            </a:r>
            <a:endParaRPr lang="it-IT" sz="2400" b="1" dirty="0">
              <a:solidFill>
                <a:srgbClr val="172542"/>
              </a:solidFill>
              <a:latin typeface="Arial"/>
              <a:cs typeface="Arial"/>
            </a:endParaRP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Implementazione e simulazioni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endParaRPr lang="it-IT" sz="2400" b="1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846" y="536905"/>
            <a:ext cx="360743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it-IT" sz="3500" b="1" dirty="0" err="1">
                <a:latin typeface="Arial"/>
                <a:cs typeface="Arial"/>
              </a:rPr>
              <a:t>Outline</a:t>
            </a:r>
            <a:endParaRPr sz="3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2670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1: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34400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</a:t>
            </a:r>
            <a:r>
              <a:rPr lang="it-IT" kern="1200" dirty="0" err="1">
                <a:latin typeface="Arial"/>
                <a:cs typeface="Arial"/>
              </a:rPr>
              <a:t>eye</a:t>
            </a:r>
            <a:r>
              <a:rPr lang="it-IT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7" name="Immagine 6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3E87686B-F6B8-3042-4A16-EF5E80F5F6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143000"/>
            <a:ext cx="7006338" cy="490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62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1: N-Step </a:t>
            </a:r>
            <a:r>
              <a:rPr lang="it-IT" sz="3500" b="1" spc="-5" dirty="0" err="1">
                <a:latin typeface="Arial"/>
                <a:cs typeface="Arial"/>
              </a:rPr>
              <a:t>controllable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pic>
        <p:nvPicPr>
          <p:cNvPr id="7" name="Immagine 6" descr="Immagine che contiene testo, diagramma, linea, schermata&#10;&#10;Descrizione generata automaticamente">
            <a:extLst>
              <a:ext uri="{FF2B5EF4-FFF2-40B4-BE49-F238E27FC236}">
                <a16:creationId xmlns:a16="http://schemas.microsoft.com/office/drawing/2014/main" id="{F75D39E4-83A8-2FDE-2B3B-DE5A1BF28B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143000"/>
            <a:ext cx="8172811" cy="4831870"/>
          </a:xfrm>
          <a:prstGeom prst="rect">
            <a:avLst/>
          </a:prstGeo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61F521-31D0-1A6A-55B2-7A1F4E13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72600" y="1143000"/>
            <a:ext cx="2891538" cy="461664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800" kern="1200" dirty="0">
                <a:latin typeface="Arial"/>
                <a:cs typeface="Arial"/>
              </a:rPr>
              <a:t>Q = </a:t>
            </a:r>
            <a:r>
              <a:rPr lang="it-IT" sz="1800" kern="1200" dirty="0" err="1">
                <a:latin typeface="Arial"/>
                <a:cs typeface="Arial"/>
              </a:rPr>
              <a:t>eye</a:t>
            </a:r>
            <a:r>
              <a:rPr lang="it-IT" sz="1800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800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800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800" kern="1200" dirty="0" err="1">
                <a:latin typeface="Arial"/>
                <a:cs typeface="Arial"/>
              </a:rPr>
              <a:t>T</a:t>
            </a:r>
            <a:r>
              <a:rPr lang="it-IT" sz="1800" kern="1200" baseline="-25000" dirty="0" err="1">
                <a:latin typeface="Arial"/>
                <a:cs typeface="Arial"/>
              </a:rPr>
              <a:t>s</a:t>
            </a:r>
            <a:r>
              <a:rPr lang="it-IT" sz="1800" kern="1200" baseline="-25000" dirty="0">
                <a:latin typeface="Arial"/>
                <a:cs typeface="Arial"/>
              </a:rPr>
              <a:t> </a:t>
            </a:r>
            <a:r>
              <a:rPr lang="it-IT" sz="1800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800" kern="1200" dirty="0">
                <a:latin typeface="Arial"/>
                <a:cs typeface="Arial"/>
              </a:rPr>
              <a:t>Volume CIS:                     10704 [mol*K</a:t>
            </a:r>
            <a:r>
              <a:rPr lang="it-IT" sz="1800" kern="1200" baseline="30000" dirty="0">
                <a:latin typeface="Arial"/>
                <a:cs typeface="Arial"/>
              </a:rPr>
              <a:t>2</a:t>
            </a:r>
            <a:r>
              <a:rPr lang="it-IT" sz="18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800" kern="1200" dirty="0">
                <a:latin typeface="Arial"/>
                <a:cs typeface="Arial"/>
              </a:rPr>
              <a:t>Volume 10-step CS:        47466 [mol*K</a:t>
            </a:r>
            <a:r>
              <a:rPr lang="it-IT" sz="1800" kern="1200" baseline="30000" dirty="0">
                <a:latin typeface="Arial"/>
                <a:cs typeface="Arial"/>
              </a:rPr>
              <a:t>2</a:t>
            </a:r>
            <a:r>
              <a:rPr lang="it-IT" sz="18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800" kern="1200" dirty="0">
                <a:latin typeface="Arial"/>
                <a:cs typeface="Arial"/>
              </a:rPr>
              <a:t>Vincolo terminale di disuguaglianza</a:t>
            </a:r>
          </a:p>
        </p:txBody>
      </p:sp>
    </p:spTree>
    <p:extLst>
      <p:ext uri="{BB962C8B-B14F-4D97-AF65-F5344CB8AC3E}">
        <p14:creationId xmlns:p14="http://schemas.microsoft.com/office/powerpoint/2010/main" val="1363857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1: Simulazione con MPC</a:t>
            </a:r>
          </a:p>
        </p:txBody>
      </p:sp>
      <p:pic>
        <p:nvPicPr>
          <p:cNvPr id="8" name="Immagine 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90E5B070-78F4-34B5-26FB-EF79C0317C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021539"/>
            <a:ext cx="8482524" cy="5032220"/>
          </a:xfrm>
          <a:prstGeom prst="rect">
            <a:avLst/>
          </a:prstGeo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B66755-9193-593E-035B-AACAF0B74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51825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</a:t>
            </a:r>
            <a:r>
              <a:rPr lang="it-IT" kern="1200" dirty="0" err="1">
                <a:latin typeface="Arial"/>
                <a:cs typeface="Arial"/>
              </a:rPr>
              <a:t>eye</a:t>
            </a:r>
            <a:r>
              <a:rPr lang="it-IT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</p:spTree>
    <p:extLst>
      <p:ext uri="{BB962C8B-B14F-4D97-AF65-F5344CB8AC3E}">
        <p14:creationId xmlns:p14="http://schemas.microsoft.com/office/powerpoint/2010/main" val="3047720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1077218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1: Traiettoria dei singoli stati e ingresso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66AB6D-8201-7AEF-E177-A701E920B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262" y="1851828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</a:t>
            </a:r>
            <a:r>
              <a:rPr lang="it-IT" kern="1200" dirty="0" err="1">
                <a:latin typeface="Arial"/>
                <a:cs typeface="Arial"/>
              </a:rPr>
              <a:t>eye</a:t>
            </a:r>
            <a:r>
              <a:rPr lang="it-IT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9" name="Immagine 8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2827674C-C677-C7E5-FC45-A29749FF76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990600"/>
            <a:ext cx="8072247" cy="509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74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846" y="1828800"/>
            <a:ext cx="9643745" cy="2202013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52000" marR="5080" indent="-228600">
              <a:lnSpc>
                <a:spcPct val="150000"/>
              </a:lnSpc>
              <a:buClr>
                <a:srgbClr val="172542"/>
              </a:buClr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Introduzione</a:t>
            </a:r>
          </a:p>
          <a:p>
            <a:pPr marL="252000" marR="5080" indent="-228600">
              <a:lnSpc>
                <a:spcPct val="150000"/>
              </a:lnSpc>
              <a:buClr>
                <a:srgbClr val="172542"/>
              </a:buClr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Modellazione matematica</a:t>
            </a:r>
          </a:p>
          <a:p>
            <a:pPr marL="252000" marR="5080" indent="-228600">
              <a:lnSpc>
                <a:spcPct val="150000"/>
              </a:lnSpc>
              <a:buClr>
                <a:srgbClr val="172542"/>
              </a:buClr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Formulazione del problema di controllo MPC</a:t>
            </a:r>
            <a:endParaRPr sz="2400" b="1" dirty="0">
              <a:solidFill>
                <a:srgbClr val="172542"/>
              </a:solidFill>
              <a:latin typeface="Arial"/>
              <a:cs typeface="Arial"/>
            </a:endParaRP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Implementazione e simulazioni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846" y="536905"/>
            <a:ext cx="360743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it-IT" sz="3500" b="1" dirty="0" err="1">
                <a:latin typeface="Arial"/>
                <a:cs typeface="Arial"/>
              </a:rPr>
              <a:t>Outline</a:t>
            </a:r>
            <a:endParaRPr sz="35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2: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67800" y="2027047"/>
            <a:ext cx="2891538" cy="3077766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>
                <a:latin typeface="Arial"/>
                <a:cs typeface="Arial"/>
              </a:rPr>
              <a:t>Q = 10000 * </a:t>
            </a:r>
            <a:r>
              <a:rPr lang="it-IT" sz="2000" kern="1200" dirty="0" err="1">
                <a:latin typeface="Arial"/>
                <a:cs typeface="Arial"/>
              </a:rPr>
              <a:t>eye</a:t>
            </a:r>
            <a:r>
              <a:rPr lang="it-IT" sz="2000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 err="1">
                <a:latin typeface="Arial"/>
                <a:cs typeface="Arial"/>
              </a:rPr>
              <a:t>T</a:t>
            </a:r>
            <a:r>
              <a:rPr lang="it-IT" sz="2000" kern="1200" baseline="-25000" dirty="0" err="1">
                <a:latin typeface="Arial"/>
                <a:cs typeface="Arial"/>
              </a:rPr>
              <a:t>s</a:t>
            </a:r>
            <a:r>
              <a:rPr lang="it-IT" sz="2000" kern="1200" baseline="-25000" dirty="0">
                <a:latin typeface="Arial"/>
                <a:cs typeface="Arial"/>
              </a:rPr>
              <a:t> </a:t>
            </a:r>
            <a:r>
              <a:rPr lang="it-IT" sz="2000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8" name="Immagine 7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DBB7C467-A648-9DFC-0B4D-81B03AB146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066800"/>
            <a:ext cx="7129220" cy="499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35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2: N-Step </a:t>
            </a:r>
            <a:r>
              <a:rPr lang="it-IT" sz="3500" b="1" spc="-5" dirty="0" err="1">
                <a:latin typeface="Arial"/>
                <a:cs typeface="Arial"/>
              </a:rPr>
              <a:t>controllable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61F521-31D0-1A6A-55B2-7A1F4E13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77400" y="1320228"/>
            <a:ext cx="2891538" cy="4462760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Q = 10000 * </a:t>
            </a:r>
            <a:r>
              <a:rPr lang="it-IT" sz="1700" kern="1200" dirty="0" err="1">
                <a:latin typeface="Arial"/>
                <a:cs typeface="Arial"/>
              </a:rPr>
              <a:t>eye</a:t>
            </a:r>
            <a:r>
              <a:rPr lang="it-IT" sz="1700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CIS:                     2317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10-step CS:        47466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 err="1">
                <a:latin typeface="Arial"/>
                <a:cs typeface="Arial"/>
              </a:rPr>
              <a:t>T</a:t>
            </a:r>
            <a:r>
              <a:rPr lang="it-IT" sz="1700" kern="1200" baseline="-25000" dirty="0" err="1">
                <a:latin typeface="Arial"/>
                <a:cs typeface="Arial"/>
              </a:rPr>
              <a:t>s</a:t>
            </a:r>
            <a:r>
              <a:rPr lang="it-IT" sz="1700" kern="1200" baseline="-25000" dirty="0">
                <a:latin typeface="Arial"/>
                <a:cs typeface="Arial"/>
              </a:rPr>
              <a:t> </a:t>
            </a:r>
            <a:r>
              <a:rPr lang="it-IT" sz="1700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5" name="Immagine 4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616537BD-2786-7FE6-F8B0-8B30980AD1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021539"/>
            <a:ext cx="8558913" cy="506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170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2: Simulazione con MPC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B66755-9193-593E-035B-AACAF0B74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0" y="1890117"/>
            <a:ext cx="2891538" cy="3077766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>
                <a:latin typeface="Arial"/>
                <a:cs typeface="Arial"/>
              </a:rPr>
              <a:t>Q = 10000 * </a:t>
            </a:r>
            <a:r>
              <a:rPr lang="it-IT" sz="2000" kern="1200" dirty="0" err="1">
                <a:latin typeface="Arial"/>
                <a:cs typeface="Arial"/>
              </a:rPr>
              <a:t>eye</a:t>
            </a:r>
            <a:r>
              <a:rPr lang="it-IT" sz="2000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 err="1">
                <a:latin typeface="Arial"/>
                <a:cs typeface="Arial"/>
              </a:rPr>
              <a:t>T</a:t>
            </a:r>
            <a:r>
              <a:rPr lang="it-IT" sz="2000" kern="1200" baseline="-25000" dirty="0" err="1">
                <a:latin typeface="Arial"/>
                <a:cs typeface="Arial"/>
              </a:rPr>
              <a:t>s</a:t>
            </a:r>
            <a:r>
              <a:rPr lang="it-IT" sz="2000" kern="1200" baseline="-25000" dirty="0">
                <a:latin typeface="Arial"/>
                <a:cs typeface="Arial"/>
              </a:rPr>
              <a:t> </a:t>
            </a:r>
            <a:r>
              <a:rPr lang="it-IT" sz="2000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344DA34A-C4BC-4191-8579-F9A5528B4A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006791"/>
            <a:ext cx="8425281" cy="499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709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1077218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2: Traiettoria dei singoli stati e ingresso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66AB6D-8201-7AEF-E177-A701E920B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262" y="1851828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10000 * </a:t>
            </a:r>
            <a:r>
              <a:rPr lang="it-IT" kern="1200" dirty="0" err="1">
                <a:latin typeface="Arial"/>
                <a:cs typeface="Arial"/>
              </a:rPr>
              <a:t>eye</a:t>
            </a:r>
            <a:r>
              <a:rPr lang="it-IT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8" name="Immagine 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428E465D-F981-0FB8-50F5-450165C74E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066800"/>
            <a:ext cx="8041216" cy="507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64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3: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34400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</a:t>
            </a:r>
            <a:r>
              <a:rPr lang="it-IT" kern="1200" dirty="0" err="1">
                <a:latin typeface="Arial"/>
                <a:cs typeface="Arial"/>
              </a:rPr>
              <a:t>eye</a:t>
            </a:r>
            <a:r>
              <a:rPr lang="it-IT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10000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7" name="Immagine 6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6EAA3C8A-9112-42E8-A0DF-A1E553D375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143000"/>
            <a:ext cx="7166862" cy="495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93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3: N-Step </a:t>
            </a:r>
            <a:r>
              <a:rPr lang="it-IT" sz="3500" b="1" spc="-5" dirty="0" err="1">
                <a:latin typeface="Arial"/>
                <a:cs typeface="Arial"/>
              </a:rPr>
              <a:t>controllable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61F521-31D0-1A6A-55B2-7A1F4E13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00462" y="1705451"/>
            <a:ext cx="2891538" cy="4462760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Q = </a:t>
            </a:r>
            <a:r>
              <a:rPr lang="it-IT" sz="1700" kern="1200" dirty="0" err="1">
                <a:latin typeface="Arial"/>
                <a:cs typeface="Arial"/>
              </a:rPr>
              <a:t>eye</a:t>
            </a:r>
            <a:r>
              <a:rPr lang="it-IT" sz="1700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R = 10000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 err="1">
                <a:latin typeface="Arial"/>
                <a:cs typeface="Arial"/>
              </a:rPr>
              <a:t>T</a:t>
            </a:r>
            <a:r>
              <a:rPr lang="it-IT" sz="1700" kern="1200" baseline="-25000" dirty="0" err="1">
                <a:latin typeface="Arial"/>
                <a:cs typeface="Arial"/>
              </a:rPr>
              <a:t>s</a:t>
            </a:r>
            <a:r>
              <a:rPr lang="it-IT" sz="1700" kern="1200" baseline="-25000" dirty="0">
                <a:latin typeface="Arial"/>
                <a:cs typeface="Arial"/>
              </a:rPr>
              <a:t> </a:t>
            </a:r>
            <a:r>
              <a:rPr lang="it-IT" sz="1700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CIS:                     32742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10-step CS:        47466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10" name="Immagine 9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E2955ECB-DCDF-9FFF-5FAB-D937BC9685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143000"/>
            <a:ext cx="8297943" cy="490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392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3: Simulazione con MPC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B66755-9193-593E-035B-AACAF0B74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20200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</a:t>
            </a:r>
            <a:r>
              <a:rPr lang="it-IT" kern="1200" dirty="0" err="1">
                <a:latin typeface="Arial"/>
                <a:cs typeface="Arial"/>
              </a:rPr>
              <a:t>eye</a:t>
            </a:r>
            <a:r>
              <a:rPr lang="it-IT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10000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10" name="Immagine 9" descr="Immagine che contiene testo, diagramma, calligrafia&#10;&#10;Descrizione generata automaticamente">
            <a:extLst>
              <a:ext uri="{FF2B5EF4-FFF2-40B4-BE49-F238E27FC236}">
                <a16:creationId xmlns:a16="http://schemas.microsoft.com/office/drawing/2014/main" id="{51E29153-16BB-CA6E-77E4-E494E75F87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021539"/>
            <a:ext cx="8294666" cy="492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685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1077218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3: Traiettoria dei singoli stati e ingresso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66AB6D-8201-7AEF-E177-A701E920B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262" y="1851828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</a:t>
            </a:r>
            <a:r>
              <a:rPr lang="it-IT" kern="1200" dirty="0" err="1">
                <a:latin typeface="Arial"/>
                <a:cs typeface="Arial"/>
              </a:rPr>
              <a:t>eye</a:t>
            </a:r>
            <a:r>
              <a:rPr lang="it-IT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10000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6" name="Immagine 5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833485AF-6D9C-1A07-82C9-66B1BA69F0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125408"/>
            <a:ext cx="7772400" cy="491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58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4: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72600" y="1828800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2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7" name="Immagine 6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B977EBB5-D900-C0A1-3CB2-502BB6B1A2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055952"/>
            <a:ext cx="7158738" cy="500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001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4: N-Step </a:t>
            </a:r>
            <a:r>
              <a:rPr lang="it-IT" sz="3500" b="1" spc="-5" dirty="0" err="1">
                <a:latin typeface="Arial"/>
                <a:cs typeface="Arial"/>
              </a:rPr>
              <a:t>controllable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61F521-31D0-1A6A-55B2-7A1F4E13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48800" y="1600200"/>
            <a:ext cx="2891538" cy="4462760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N = 2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 err="1">
                <a:latin typeface="Arial"/>
                <a:cs typeface="Arial"/>
              </a:rPr>
              <a:t>T</a:t>
            </a:r>
            <a:r>
              <a:rPr lang="it-IT" sz="1700" kern="1200" baseline="-25000" dirty="0" err="1">
                <a:latin typeface="Arial"/>
                <a:cs typeface="Arial"/>
              </a:rPr>
              <a:t>s</a:t>
            </a:r>
            <a:r>
              <a:rPr lang="it-IT" sz="1700" kern="1200" baseline="-25000" dirty="0">
                <a:latin typeface="Arial"/>
                <a:cs typeface="Arial"/>
              </a:rPr>
              <a:t> </a:t>
            </a:r>
            <a:r>
              <a:rPr lang="it-IT" sz="1700" kern="1200" dirty="0">
                <a:latin typeface="Arial"/>
                <a:cs typeface="Arial"/>
              </a:rPr>
              <a:t>= 1 [s]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CIS:                     10704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10-step CS:        18386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5" name="Immagine 4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F8A258D8-F7D9-4302-CCAF-DEAD8263FB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78" y="1031371"/>
            <a:ext cx="8479208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51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846" y="1828800"/>
            <a:ext cx="9643745" cy="2756011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52000" marR="5080" indent="-228600">
              <a:lnSpc>
                <a:spcPct val="150000"/>
              </a:lnSpc>
              <a:buClr>
                <a:srgbClr val="172542"/>
              </a:buClr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Introduzione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Modellazione matematica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Formulazione del problema di controllo MPC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Implementazione e simulazioni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endParaRPr lang="it-IT" sz="2400" b="1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846" y="536905"/>
            <a:ext cx="360743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it-IT" sz="3500" b="1" dirty="0" err="1">
                <a:latin typeface="Arial"/>
                <a:cs typeface="Arial"/>
              </a:rPr>
              <a:t>Outline</a:t>
            </a:r>
            <a:endParaRPr sz="3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8285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4: Simulazione con MPC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B66755-9193-593E-035B-AACAF0B74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0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2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5" name="Immagine 4" descr="Immagine che contiene testo, diagramma, linea&#10;&#10;Descrizione generata automaticamente">
            <a:extLst>
              <a:ext uri="{FF2B5EF4-FFF2-40B4-BE49-F238E27FC236}">
                <a16:creationId xmlns:a16="http://schemas.microsoft.com/office/drawing/2014/main" id="{16F5C6D8-0C7F-B637-121F-EDF9761FC1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219200"/>
            <a:ext cx="8039943" cy="476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254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1077218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4: Traiettoria dei singoli stati e ingresso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66AB6D-8201-7AEF-E177-A701E920B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262" y="1851828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2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6" name="Immagine 5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EF6E0838-7B56-059E-0F4B-0063ED3AE7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2" y="1066800"/>
            <a:ext cx="7832746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0986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5: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34400" y="1705451"/>
            <a:ext cx="3352800" cy="4124206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Problema </a:t>
            </a:r>
            <a:r>
              <a:rPr lang="it-IT" kern="1200" dirty="0" err="1">
                <a:latin typeface="Arial"/>
                <a:cs typeface="Arial"/>
              </a:rPr>
              <a:t>infeasible</a:t>
            </a:r>
            <a:endParaRPr lang="it-IT" kern="1200" dirty="0">
              <a:latin typeface="Arial"/>
              <a:cs typeface="Arial"/>
            </a:endParaRPr>
          </a:p>
        </p:txBody>
      </p:sp>
      <p:pic>
        <p:nvPicPr>
          <p:cNvPr id="5" name="Immagine 4" descr="Immagine che contiene testo, diagramma, linea, schermata&#10;&#10;Descrizione generata automaticamente">
            <a:extLst>
              <a:ext uri="{FF2B5EF4-FFF2-40B4-BE49-F238E27FC236}">
                <a16:creationId xmlns:a16="http://schemas.microsoft.com/office/drawing/2014/main" id="{C5FCF60F-552C-C6C6-2770-9148313679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3000"/>
            <a:ext cx="7936437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80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6: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0600" y="1705451"/>
            <a:ext cx="2891538" cy="4462760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 err="1">
                <a:latin typeface="Arial"/>
                <a:cs typeface="Arial"/>
              </a:rPr>
              <a:t>T</a:t>
            </a:r>
            <a:r>
              <a:rPr lang="it-IT" sz="1700" kern="1200" baseline="-25000" dirty="0" err="1">
                <a:latin typeface="Arial"/>
                <a:cs typeface="Arial"/>
              </a:rPr>
              <a:t>s</a:t>
            </a:r>
            <a:r>
              <a:rPr lang="it-IT" sz="1700" kern="1200" baseline="-25000" dirty="0">
                <a:latin typeface="Arial"/>
                <a:cs typeface="Arial"/>
              </a:rPr>
              <a:t> </a:t>
            </a:r>
            <a:r>
              <a:rPr lang="it-IT" sz="1700" kern="1200" dirty="0">
                <a:latin typeface="Arial"/>
                <a:cs typeface="Arial"/>
              </a:rPr>
              <a:t>= 2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CIS:                     16423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10-step CS:        68460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Vincolo terminale di disuguaglianza</a:t>
            </a:r>
            <a:endParaRPr lang="it-IT" sz="1700" kern="1200" dirty="0">
              <a:highlight>
                <a:srgbClr val="FFFF00"/>
              </a:highlight>
              <a:latin typeface="Arial"/>
              <a:cs typeface="Arial"/>
            </a:endParaRPr>
          </a:p>
        </p:txBody>
      </p:sp>
      <p:pic>
        <p:nvPicPr>
          <p:cNvPr id="6" name="Immagine 5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52D24982-C533-42D4-8814-2F1305C2E4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021539"/>
            <a:ext cx="7035377" cy="492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6155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6: N-Step </a:t>
            </a:r>
            <a:r>
              <a:rPr lang="it-IT" sz="3500" b="1" spc="-5" dirty="0" err="1">
                <a:latin typeface="Arial"/>
                <a:cs typeface="Arial"/>
              </a:rPr>
              <a:t>controllable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61F521-31D0-1A6A-55B2-7A1F4E13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48800" y="1812590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2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6" name="Immagine 5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0D51FA41-8EC4-7D55-802B-30595B3B70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021539"/>
            <a:ext cx="8506581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97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6: Simulazione con MPC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B66755-9193-593E-035B-AACAF0B74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22877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2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6" name="Immagine 5" descr="Immagine che contiene testo, diagramma, linea, Carattere&#10;&#10;Descrizione generata automaticamente">
            <a:extLst>
              <a:ext uri="{FF2B5EF4-FFF2-40B4-BE49-F238E27FC236}">
                <a16:creationId xmlns:a16="http://schemas.microsoft.com/office/drawing/2014/main" id="{EAA51C96-DB94-E2A8-8473-0F04DAFFF0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009249"/>
            <a:ext cx="8480615" cy="503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69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1077218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6: Traiettoria dei singoli stati e ingresso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66AB6D-8201-7AEF-E177-A701E920B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262" y="1851828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2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26DD11FF-DCFF-FF3A-F5B0-0E51A17960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990600"/>
            <a:ext cx="7834242" cy="495394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1683262C-DEC6-8300-72EF-F83834B89743}"/>
              </a:ext>
            </a:extLst>
          </p:cNvPr>
          <p:cNvSpPr txBox="1"/>
          <p:nvPr/>
        </p:nvSpPr>
        <p:spPr>
          <a:xfrm>
            <a:off x="7552944" y="3124589"/>
            <a:ext cx="457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/>
              <a:t>x 2</a:t>
            </a:r>
            <a:endParaRPr lang="it-IT" sz="7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8C266A4-0C5D-FCF5-CCB2-7F759130DB0A}"/>
              </a:ext>
            </a:extLst>
          </p:cNvPr>
          <p:cNvSpPr txBox="1"/>
          <p:nvPr/>
        </p:nvSpPr>
        <p:spPr>
          <a:xfrm>
            <a:off x="11537562" y="3135896"/>
            <a:ext cx="457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/>
              <a:t>x 2</a:t>
            </a:r>
            <a:endParaRPr lang="it-IT" sz="7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C89CB3-0974-D2B6-21F7-5CB311086C9B}"/>
              </a:ext>
            </a:extLst>
          </p:cNvPr>
          <p:cNvSpPr txBox="1"/>
          <p:nvPr/>
        </p:nvSpPr>
        <p:spPr>
          <a:xfrm>
            <a:off x="7550778" y="5562600"/>
            <a:ext cx="457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/>
              <a:t>x 2</a:t>
            </a:r>
            <a:endParaRPr lang="it-IT" sz="7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A5385DA-BD34-808E-995B-E893BD7495A7}"/>
              </a:ext>
            </a:extLst>
          </p:cNvPr>
          <p:cNvSpPr txBox="1"/>
          <p:nvPr/>
        </p:nvSpPr>
        <p:spPr>
          <a:xfrm>
            <a:off x="11531466" y="5562599"/>
            <a:ext cx="457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/>
              <a:t>x 2</a:t>
            </a:r>
            <a:endParaRPr lang="it-IT" sz="700" dirty="0"/>
          </a:p>
        </p:txBody>
      </p:sp>
    </p:spTree>
    <p:extLst>
      <p:ext uri="{BB962C8B-B14F-4D97-AF65-F5344CB8AC3E}">
        <p14:creationId xmlns:p14="http://schemas.microsoft.com/office/powerpoint/2010/main" val="15955091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7: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0600" y="1432848"/>
            <a:ext cx="2891538" cy="423192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500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500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500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500" kern="1200" dirty="0" err="1">
                <a:latin typeface="Arial"/>
                <a:cs typeface="Arial"/>
              </a:rPr>
              <a:t>T</a:t>
            </a:r>
            <a:r>
              <a:rPr lang="it-IT" sz="2500" kern="1200" baseline="-25000" dirty="0" err="1">
                <a:latin typeface="Arial"/>
                <a:cs typeface="Arial"/>
              </a:rPr>
              <a:t>s</a:t>
            </a:r>
            <a:r>
              <a:rPr lang="it-IT" sz="2500" kern="1200" baseline="-25000" dirty="0">
                <a:latin typeface="Arial"/>
                <a:cs typeface="Arial"/>
              </a:rPr>
              <a:t> </a:t>
            </a:r>
            <a:r>
              <a:rPr lang="it-IT" sz="2500" kern="1200" dirty="0">
                <a:latin typeface="Arial"/>
                <a:cs typeface="Arial"/>
              </a:rPr>
              <a:t>= 20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500" kern="1200" dirty="0">
                <a:latin typeface="Arial"/>
                <a:cs typeface="Arial"/>
              </a:rPr>
              <a:t>Vincolo terminale di disuguaglianza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endParaRPr lang="it-IT" sz="2500" kern="1200" dirty="0">
              <a:highlight>
                <a:srgbClr val="FFFF00"/>
              </a:highlight>
              <a:latin typeface="Arial"/>
              <a:cs typeface="Arial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267BADA-4AB0-C123-1BA9-7FB164375B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22" y="1021539"/>
            <a:ext cx="7167880" cy="505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397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7: N-Step </a:t>
            </a:r>
            <a:r>
              <a:rPr lang="it-IT" sz="3500" b="1" spc="-5" dirty="0" err="1">
                <a:latin typeface="Arial"/>
                <a:cs typeface="Arial"/>
              </a:rPr>
              <a:t>controllable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61F521-31D0-1A6A-55B2-7A1F4E13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0" y="1600200"/>
            <a:ext cx="2891538" cy="4462760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 err="1">
                <a:latin typeface="Arial"/>
                <a:cs typeface="Arial"/>
              </a:rPr>
              <a:t>T</a:t>
            </a:r>
            <a:r>
              <a:rPr lang="it-IT" sz="1700" kern="1200" baseline="-25000" dirty="0" err="1">
                <a:latin typeface="Arial"/>
                <a:cs typeface="Arial"/>
              </a:rPr>
              <a:t>s</a:t>
            </a:r>
            <a:r>
              <a:rPr lang="it-IT" sz="1700" kern="1200" baseline="-25000" dirty="0">
                <a:latin typeface="Arial"/>
                <a:cs typeface="Arial"/>
              </a:rPr>
              <a:t> </a:t>
            </a:r>
            <a:r>
              <a:rPr lang="it-IT" sz="1700" kern="1200" dirty="0">
                <a:latin typeface="Arial"/>
                <a:cs typeface="Arial"/>
              </a:rPr>
              <a:t>= 20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CIS:                     1,8*10</a:t>
            </a:r>
            <a:r>
              <a:rPr lang="it-IT" sz="1700" kern="1200" baseline="30000" dirty="0">
                <a:latin typeface="Arial"/>
                <a:cs typeface="Arial"/>
              </a:rPr>
              <a:t>9</a:t>
            </a:r>
            <a:r>
              <a:rPr lang="it-IT" sz="1700" kern="1200" dirty="0">
                <a:latin typeface="Arial"/>
                <a:cs typeface="Arial"/>
              </a:rPr>
              <a:t>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10-step CS:                         5*10</a:t>
            </a:r>
            <a:r>
              <a:rPr lang="it-IT" sz="1700" kern="1200" baseline="30000" dirty="0">
                <a:latin typeface="Arial"/>
                <a:cs typeface="Arial"/>
              </a:rPr>
              <a:t>9</a:t>
            </a:r>
            <a:r>
              <a:rPr lang="it-IT" sz="1700" kern="1200" dirty="0">
                <a:latin typeface="Arial"/>
                <a:cs typeface="Arial"/>
              </a:rPr>
              <a:t>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5" name="Immagine 4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3213A8FF-F17E-9066-3C3F-5587C265DD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90" y="1026455"/>
            <a:ext cx="8325605" cy="497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023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7: Simulazione con MPC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B66755-9193-593E-035B-AACAF0B74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0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20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5" name="Immagine 4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2CE9A3FF-C25F-E959-F1E7-91D2D21C7B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82" y="1021539"/>
            <a:ext cx="8445032" cy="50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1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2991CC-81CF-6B63-E95C-0C92E4952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69301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Descrizione del sistema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E377BEC-4684-1669-EF4C-A8374DB08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857" y="1828800"/>
            <a:ext cx="4463141" cy="31242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1CC0F4-C9E0-20AF-63E6-D780D50A4A6D}"/>
              </a:ext>
            </a:extLst>
          </p:cNvPr>
          <p:cNvSpPr txBox="1"/>
          <p:nvPr/>
        </p:nvSpPr>
        <p:spPr>
          <a:xfrm>
            <a:off x="533399" y="1295400"/>
            <a:ext cx="655320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Un reattore chimico CSTR (</a:t>
            </a:r>
            <a:r>
              <a:rPr lang="it-IT" sz="2400" dirty="0" err="1">
                <a:solidFill>
                  <a:srgbClr val="172542"/>
                </a:solidFill>
                <a:latin typeface="Arial"/>
                <a:cs typeface="Arial"/>
              </a:rPr>
              <a:t>Continuous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-flow </a:t>
            </a:r>
            <a:r>
              <a:rPr lang="it-IT" sz="2400" dirty="0" err="1">
                <a:solidFill>
                  <a:srgbClr val="172542"/>
                </a:solidFill>
                <a:latin typeface="Arial"/>
                <a:cs typeface="Arial"/>
              </a:rPr>
              <a:t>Stirred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-Tank </a:t>
            </a:r>
            <a:r>
              <a:rPr lang="it-IT" sz="2400" dirty="0" err="1">
                <a:solidFill>
                  <a:srgbClr val="172542"/>
                </a:solidFill>
                <a:latin typeface="Arial"/>
                <a:cs typeface="Arial"/>
              </a:rPr>
              <a:t>Reactor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), noto anche come "reattore continuo a serbatoio agitato", è un tipo ideale di reattore continuo che consiste in un serbatoio alimentato da un flusso costante di materia.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2400" dirty="0">
              <a:solidFill>
                <a:srgbClr val="172542"/>
              </a:solidFill>
              <a:latin typeface="Arial"/>
              <a:cs typeface="Arial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Il reattore è dotato di un sistema di agitazione, grazie al quale si garantisce di avere una composizione uniforme in tutto il serbatoio.</a:t>
            </a:r>
          </a:p>
        </p:txBody>
      </p:sp>
    </p:spTree>
    <p:extLst>
      <p:ext uri="{BB962C8B-B14F-4D97-AF65-F5344CB8AC3E}">
        <p14:creationId xmlns:p14="http://schemas.microsoft.com/office/powerpoint/2010/main" val="2711709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1077218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7: Traiettoria dei singoli stati e ingresso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66AB6D-8201-7AEF-E177-A701E920B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262" y="1851828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20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6" name="Immagine 5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336CBB6B-60A5-7B0B-692C-62900A0C39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028700"/>
            <a:ext cx="7591738" cy="480059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3614D551-D658-74CF-F384-67EB73722F63}"/>
              </a:ext>
            </a:extLst>
          </p:cNvPr>
          <p:cNvSpPr txBox="1"/>
          <p:nvPr/>
        </p:nvSpPr>
        <p:spPr>
          <a:xfrm>
            <a:off x="7696200" y="3033041"/>
            <a:ext cx="457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/>
              <a:t>x 20</a:t>
            </a:r>
            <a:endParaRPr lang="it-IT" sz="7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5CCA953-88C2-6AC9-45B2-CF77112DCBE1}"/>
              </a:ext>
            </a:extLst>
          </p:cNvPr>
          <p:cNvSpPr txBox="1"/>
          <p:nvPr/>
        </p:nvSpPr>
        <p:spPr>
          <a:xfrm>
            <a:off x="11548872" y="3033040"/>
            <a:ext cx="457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/>
              <a:t>x 20</a:t>
            </a:r>
            <a:endParaRPr lang="it-IT" sz="7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1506DB0-17EF-EED4-2638-E4328C747BFA}"/>
              </a:ext>
            </a:extLst>
          </p:cNvPr>
          <p:cNvSpPr txBox="1"/>
          <p:nvPr/>
        </p:nvSpPr>
        <p:spPr>
          <a:xfrm>
            <a:off x="7696200" y="5486400"/>
            <a:ext cx="457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/>
              <a:t>x 20</a:t>
            </a:r>
            <a:endParaRPr lang="it-IT" sz="70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54A94A2-2E44-8986-AD1E-C0EC9A93E2DD}"/>
              </a:ext>
            </a:extLst>
          </p:cNvPr>
          <p:cNvSpPr txBox="1"/>
          <p:nvPr/>
        </p:nvSpPr>
        <p:spPr>
          <a:xfrm>
            <a:off x="11554968" y="5480304"/>
            <a:ext cx="457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/>
              <a:t>x 20</a:t>
            </a:r>
            <a:endParaRPr lang="it-IT" sz="700" dirty="0"/>
          </a:p>
        </p:txBody>
      </p:sp>
    </p:spTree>
    <p:extLst>
      <p:ext uri="{BB962C8B-B14F-4D97-AF65-F5344CB8AC3E}">
        <p14:creationId xmlns:p14="http://schemas.microsoft.com/office/powerpoint/2010/main" val="2576297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8: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34400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16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uguaglianza</a:t>
            </a:r>
            <a:endParaRPr lang="it-IT" kern="1200" dirty="0">
              <a:highlight>
                <a:srgbClr val="FFFF00"/>
              </a:highlight>
              <a:latin typeface="Arial"/>
              <a:cs typeface="Arial"/>
            </a:endParaRPr>
          </a:p>
        </p:txBody>
      </p:sp>
      <p:pic>
        <p:nvPicPr>
          <p:cNvPr id="5" name="Immagine 4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75F18F84-D829-E0B6-4FF4-3A671DA7F5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143000"/>
            <a:ext cx="7113870" cy="496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5093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8: N-Step </a:t>
            </a:r>
            <a:r>
              <a:rPr lang="it-IT" sz="3500" b="1" spc="-5" dirty="0" err="1">
                <a:latin typeface="Arial"/>
                <a:cs typeface="Arial"/>
              </a:rPr>
              <a:t>controllable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77BEFF89-34A7-EEFA-205B-5EF815C7981A}"/>
              </a:ext>
            </a:extLst>
          </p:cNvPr>
          <p:cNvSpPr txBox="1">
            <a:spLocks/>
          </p:cNvSpPr>
          <p:nvPr/>
        </p:nvSpPr>
        <p:spPr>
          <a:xfrm>
            <a:off x="8534400" y="1705451"/>
            <a:ext cx="2891538" cy="4462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400" b="0" i="0">
                <a:solidFill>
                  <a:srgbClr val="172542"/>
                </a:solidFill>
                <a:latin typeface="Arial MT"/>
                <a:ea typeface="+mn-ea"/>
                <a:cs typeface="Arial MT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N = 16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 err="1">
                <a:latin typeface="Arial"/>
                <a:cs typeface="Arial"/>
              </a:rPr>
              <a:t>T</a:t>
            </a:r>
            <a:r>
              <a:rPr lang="it-IT" sz="1700" kern="1200" baseline="-25000" dirty="0" err="1">
                <a:latin typeface="Arial"/>
                <a:cs typeface="Arial"/>
              </a:rPr>
              <a:t>s</a:t>
            </a:r>
            <a:r>
              <a:rPr lang="it-IT" sz="1700" kern="1200" baseline="-25000" dirty="0">
                <a:latin typeface="Arial"/>
                <a:cs typeface="Arial"/>
              </a:rPr>
              <a:t> </a:t>
            </a:r>
            <a:r>
              <a:rPr lang="it-IT" sz="1700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CIS:                      0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10-step CS:   35055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Vincolo terminale di uguaglianza</a:t>
            </a:r>
          </a:p>
        </p:txBody>
      </p:sp>
      <p:pic>
        <p:nvPicPr>
          <p:cNvPr id="9" name="Immagine 8" descr="Immagine che contiene testo, diagramma, linea, Carattere&#10;&#10;Descrizione generata automaticamente">
            <a:extLst>
              <a:ext uri="{FF2B5EF4-FFF2-40B4-BE49-F238E27FC236}">
                <a16:creationId xmlns:a16="http://schemas.microsoft.com/office/drawing/2014/main" id="{33D7A5C0-E00D-882C-7121-1A15F716DB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62" y="1173709"/>
            <a:ext cx="7601847" cy="451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334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8: Simulazione con MPC</a:t>
            </a: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C080984C-CC4F-39B5-054F-2303C8B44AAA}"/>
              </a:ext>
            </a:extLst>
          </p:cNvPr>
          <p:cNvSpPr txBox="1">
            <a:spLocks/>
          </p:cNvSpPr>
          <p:nvPr/>
        </p:nvSpPr>
        <p:spPr>
          <a:xfrm>
            <a:off x="9448800" y="1857851"/>
            <a:ext cx="2891538" cy="34470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400" b="0" i="0">
                <a:solidFill>
                  <a:srgbClr val="172542"/>
                </a:solidFill>
                <a:latin typeface="Arial MT"/>
                <a:ea typeface="+mn-ea"/>
                <a:cs typeface="Arial MT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16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uguaglianza</a:t>
            </a:r>
            <a:endParaRPr lang="it-IT" kern="1200" dirty="0">
              <a:highlight>
                <a:srgbClr val="FFFF00"/>
              </a:highlight>
              <a:latin typeface="Arial"/>
              <a:cs typeface="Arial"/>
            </a:endParaRPr>
          </a:p>
        </p:txBody>
      </p:sp>
      <p:pic>
        <p:nvPicPr>
          <p:cNvPr id="9" name="Immagine 8" descr="Immagine che contiene testo, diagramma, linea&#10;&#10;Descrizione generata automaticamente">
            <a:extLst>
              <a:ext uri="{FF2B5EF4-FFF2-40B4-BE49-F238E27FC236}">
                <a16:creationId xmlns:a16="http://schemas.microsoft.com/office/drawing/2014/main" id="{F7390998-849C-B0F1-DEAF-3EA933830E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143000"/>
            <a:ext cx="819245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407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1077218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8: Traiettoria dei singoli stati e ingresso</a:t>
            </a: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71D9BAC7-72F5-03DA-7B18-0077215294FD}"/>
              </a:ext>
            </a:extLst>
          </p:cNvPr>
          <p:cNvSpPr txBox="1">
            <a:spLocks/>
          </p:cNvSpPr>
          <p:nvPr/>
        </p:nvSpPr>
        <p:spPr>
          <a:xfrm>
            <a:off x="990600" y="2057400"/>
            <a:ext cx="2891538" cy="34470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400" b="0" i="0">
                <a:solidFill>
                  <a:srgbClr val="172542"/>
                </a:solidFill>
                <a:latin typeface="Arial MT"/>
                <a:ea typeface="+mn-ea"/>
                <a:cs typeface="Arial MT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16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uguaglianza</a:t>
            </a:r>
            <a:endParaRPr lang="it-IT" kern="1200" dirty="0">
              <a:highlight>
                <a:srgbClr val="FFFF00"/>
              </a:highlight>
              <a:latin typeface="Arial"/>
              <a:cs typeface="Arial"/>
            </a:endParaRPr>
          </a:p>
        </p:txBody>
      </p:sp>
      <p:pic>
        <p:nvPicPr>
          <p:cNvPr id="9" name="Immagine 8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5985D405-6BEC-7167-329C-020DDA51E1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138" y="1219199"/>
            <a:ext cx="7624062" cy="481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39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D2B177B8-870B-E95B-6363-B2E2F0282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11201400" cy="923330"/>
          </a:xfrm>
        </p:spPr>
        <p:txBody>
          <a:bodyPr/>
          <a:lstStyle/>
          <a:p>
            <a:r>
              <a:rPr lang="it-IT" sz="3000" b="1" spc="-5" dirty="0">
                <a:latin typeface="Arial"/>
                <a:cs typeface="Arial"/>
              </a:rPr>
              <a:t>Traiettoria dei singoli stati e ingresso al variare di Q e R</a:t>
            </a:r>
            <a:endParaRPr lang="it-IT" sz="3000" dirty="0"/>
          </a:p>
        </p:txBody>
      </p:sp>
      <p:pic>
        <p:nvPicPr>
          <p:cNvPr id="6" name="Immagine 5" descr="Immagine che contiene testo, diagramma, linea, Piano&#10;&#10;Descrizione generata automaticamente">
            <a:extLst>
              <a:ext uri="{FF2B5EF4-FFF2-40B4-BE49-F238E27FC236}">
                <a16:creationId xmlns:a16="http://schemas.microsoft.com/office/drawing/2014/main" id="{0E9E0F3F-FC98-3F80-7E9F-6076147635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066" y="815626"/>
            <a:ext cx="8131734" cy="5142063"/>
          </a:xfrm>
          <a:prstGeom prst="rect">
            <a:avLst/>
          </a:prstGeom>
        </p:spPr>
      </p:pic>
      <p:sp>
        <p:nvSpPr>
          <p:cNvPr id="2" name="Segnaposto testo 2">
            <a:extLst>
              <a:ext uri="{FF2B5EF4-FFF2-40B4-BE49-F238E27FC236}">
                <a16:creationId xmlns:a16="http://schemas.microsoft.com/office/drawing/2014/main" id="{EC79D4EF-8695-3337-4140-845DA1E84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1738" y="2382559"/>
            <a:ext cx="2891538" cy="2092881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</p:spTree>
    <p:extLst>
      <p:ext uri="{BB962C8B-B14F-4D97-AF65-F5344CB8AC3E}">
        <p14:creationId xmlns:p14="http://schemas.microsoft.com/office/powerpoint/2010/main" val="933205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DCE7C690-4732-5D8B-0BEC-4DD1DBB99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533400"/>
            <a:ext cx="6286500" cy="108585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E86882C-DC50-ECB0-6F3F-A325957F3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38150"/>
            <a:ext cx="2609171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20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846" y="536905"/>
            <a:ext cx="6156554" cy="5520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it-IT" sz="3500" b="1" spc="-5" dirty="0">
                <a:latin typeface="Arial"/>
                <a:cs typeface="Arial"/>
              </a:rPr>
              <a:t>Descrizione del problema (1)</a:t>
            </a:r>
            <a:endParaRPr sz="3500" b="1" spc="-5" dirty="0">
              <a:latin typeface="Arial"/>
              <a:cs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A0E9C68-B087-7818-4846-A07F3359A86C}"/>
              </a:ext>
            </a:extLst>
          </p:cNvPr>
          <p:cNvSpPr txBox="1"/>
          <p:nvPr/>
        </p:nvSpPr>
        <p:spPr>
          <a:xfrm>
            <a:off x="853846" y="1536174"/>
            <a:ext cx="10058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Dato un CSTR in cui sta avvenendo una reazione A 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  <a:sym typeface="Wingdings" panose="05000000000000000000" pitchFamily="2" charset="2"/>
              </a:rPr>
              <a:t> B, si vuole 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controllare la concentrazione del reagente A (C</a:t>
            </a:r>
            <a:r>
              <a:rPr lang="it-IT" sz="2400" baseline="-25000" dirty="0">
                <a:solidFill>
                  <a:srgbClr val="172542"/>
                </a:solidFill>
                <a:latin typeface="Arial"/>
                <a:cs typeface="Arial"/>
              </a:rPr>
              <a:t>A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) usando la tecnica Model </a:t>
            </a:r>
            <a:r>
              <a:rPr lang="it-IT" sz="2400" dirty="0" err="1">
                <a:solidFill>
                  <a:srgbClr val="172542"/>
                </a:solidFill>
                <a:latin typeface="Arial"/>
                <a:cs typeface="Arial"/>
              </a:rPr>
              <a:t>Predictive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 Control (MPC).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2400" dirty="0">
              <a:solidFill>
                <a:srgbClr val="172542"/>
              </a:solidFill>
              <a:latin typeface="Arial"/>
              <a:cs typeface="Arial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C</a:t>
            </a:r>
            <a:r>
              <a:rPr lang="it-IT" sz="2400" baseline="-25000" dirty="0">
                <a:solidFill>
                  <a:srgbClr val="172542"/>
                </a:solidFill>
                <a:latin typeface="Arial"/>
                <a:cs typeface="Arial"/>
              </a:rPr>
              <a:t>A  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può essere controllata tramite la temperatura del refrigerante (</a:t>
            </a:r>
            <a:r>
              <a:rPr lang="it-IT" sz="2400" dirty="0" err="1">
                <a:solidFill>
                  <a:srgbClr val="172542"/>
                </a:solidFill>
                <a:latin typeface="Arial"/>
                <a:cs typeface="Arial"/>
              </a:rPr>
              <a:t>T</a:t>
            </a:r>
            <a:r>
              <a:rPr lang="it-IT" sz="2400" baseline="-25000" dirty="0" err="1">
                <a:solidFill>
                  <a:srgbClr val="172542"/>
                </a:solidFill>
                <a:latin typeface="Arial"/>
                <a:cs typeface="Arial"/>
              </a:rPr>
              <a:t>r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2400" dirty="0">
              <a:solidFill>
                <a:srgbClr val="172542"/>
              </a:solidFill>
              <a:latin typeface="Arial"/>
              <a:cs typeface="Arial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Bisogna tenere in considerazione che </a:t>
            </a:r>
            <a:r>
              <a:rPr lang="it-IT" sz="2400" dirty="0" err="1">
                <a:solidFill>
                  <a:srgbClr val="172542"/>
                </a:solidFill>
                <a:latin typeface="Arial"/>
                <a:cs typeface="Arial"/>
              </a:rPr>
              <a:t>T</a:t>
            </a:r>
            <a:r>
              <a:rPr lang="it-IT" sz="2400" baseline="-25000" dirty="0" err="1">
                <a:solidFill>
                  <a:srgbClr val="172542"/>
                </a:solidFill>
                <a:latin typeface="Arial"/>
                <a:cs typeface="Arial"/>
              </a:rPr>
              <a:t>r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 deve essere compresa tra 280 [K] e 310 [K].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2400" dirty="0">
              <a:solidFill>
                <a:srgbClr val="172542"/>
              </a:solidFill>
              <a:latin typeface="Arial"/>
              <a:cs typeface="Arial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C</a:t>
            </a:r>
            <a:r>
              <a:rPr lang="it-IT" sz="2400" baseline="-25000" dirty="0">
                <a:solidFill>
                  <a:srgbClr val="172542"/>
                </a:solidFill>
                <a:latin typeface="Arial"/>
                <a:cs typeface="Arial"/>
              </a:rPr>
              <a:t>A 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deve essere compresa tra 0,38 [mol/l] e 0,954 [mol/l].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846" y="536905"/>
            <a:ext cx="6156554" cy="5520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it-IT" sz="3500" b="1" spc="-5" dirty="0">
                <a:latin typeface="Arial"/>
                <a:cs typeface="Arial"/>
              </a:rPr>
              <a:t>Descrizione del problema (2)</a:t>
            </a:r>
            <a:endParaRPr sz="3500" b="1" spc="-5" dirty="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FCA10BB-2E8E-F197-60EB-5DA9806DF38B}"/>
                  </a:ext>
                </a:extLst>
              </p:cNvPr>
              <p:cNvSpPr txBox="1"/>
              <p:nvPr/>
            </p:nvSpPr>
            <p:spPr>
              <a:xfrm>
                <a:off x="853846" y="1704136"/>
                <a:ext cx="9601200" cy="3786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La condizione iniziale è: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C</a:t>
                </a:r>
                <a:r>
                  <a:rPr lang="it-IT" sz="2400" baseline="-25000" dirty="0">
                    <a:solidFill>
                      <a:srgbClr val="172542"/>
                    </a:solidFill>
                    <a:latin typeface="Arial"/>
                    <a:cs typeface="Arial"/>
                  </a:rPr>
                  <a:t>A</a:t>
                </a: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= 0.853 [mol/l], concentrazione del reagente A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T= 296.986 [K], la temperatura nel reattore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T</a:t>
                </a:r>
                <a:r>
                  <a:rPr lang="it-IT" sz="2400" baseline="-25000" dirty="0">
                    <a:solidFill>
                      <a:srgbClr val="172542"/>
                    </a:solidFill>
                    <a:latin typeface="Arial"/>
                    <a:cs typeface="Arial"/>
                  </a:rPr>
                  <a:t>C</a:t>
                </a: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= 292 [K], la temperatura del liquido di raffreddamento nel rivestimento.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endParaRPr lang="it-IT" sz="2400" dirty="0">
                  <a:solidFill>
                    <a:srgbClr val="172542"/>
                  </a:solidFill>
                  <a:latin typeface="Arial"/>
                  <a:cs typeface="Arial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Si vuole controllare il sistema all’equilibrio 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2400" i="1" dirty="0" smtClean="0">
                            <a:solidFill>
                              <a:srgbClr val="17254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accPr>
                      <m:e>
                        <m:r>
                          <a:rPr lang="en-GB" sz="2400" b="0" i="1" dirty="0" smtClean="0">
                            <a:solidFill>
                              <a:srgbClr val="17254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𝐶</m:t>
                        </m:r>
                      </m:e>
                    </m:acc>
                  </m:oMath>
                </a14:m>
                <a:r>
                  <a:rPr lang="it-IT" sz="2400" baseline="-25000" dirty="0">
                    <a:solidFill>
                      <a:srgbClr val="172542"/>
                    </a:solidFill>
                    <a:latin typeface="Arial"/>
                    <a:cs typeface="Arial"/>
                  </a:rPr>
                  <a:t>A </a:t>
                </a: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= 0.5054 [mol/l], 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2400" i="1" dirty="0" smtClean="0">
                            <a:solidFill>
                              <a:srgbClr val="17254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accPr>
                      <m:e>
                        <m:r>
                          <a:rPr lang="en-GB" sz="2400" b="0" i="1" dirty="0" smtClean="0">
                            <a:solidFill>
                              <a:srgbClr val="17254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𝑇</m:t>
                        </m:r>
                      </m:e>
                    </m:acc>
                  </m:oMath>
                </a14:m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 = 315.5491 [K], 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2400" i="1" dirty="0" smtClean="0">
                            <a:solidFill>
                              <a:srgbClr val="17254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accPr>
                      <m:e>
                        <m:r>
                          <a:rPr lang="en-GB" sz="2400" b="0" i="1" dirty="0" smtClean="0">
                            <a:solidFill>
                              <a:srgbClr val="17254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𝑇</m:t>
                        </m:r>
                      </m:e>
                    </m:acc>
                  </m:oMath>
                </a14:m>
                <a:r>
                  <a:rPr lang="it-IT" sz="2400" baseline="-25000" dirty="0">
                    <a:solidFill>
                      <a:srgbClr val="172542"/>
                    </a:solidFill>
                    <a:latin typeface="Arial"/>
                    <a:cs typeface="Arial"/>
                  </a:rPr>
                  <a:t>C</a:t>
                </a: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= 308 [K].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FCA10BB-2E8E-F197-60EB-5DA9806DF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46" y="1704136"/>
                <a:ext cx="9601200" cy="3786421"/>
              </a:xfrm>
              <a:prstGeom prst="rect">
                <a:avLst/>
              </a:prstGeom>
              <a:blipFill>
                <a:blip r:embed="rId2"/>
                <a:stretch>
                  <a:fillRect l="-825" t="-1127" r="-1016" b="-289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3526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846" y="1828800"/>
            <a:ext cx="9643745" cy="2756011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Introduzione</a:t>
            </a:r>
          </a:p>
          <a:p>
            <a:pPr marL="252000" marR="5080" indent="-228600">
              <a:lnSpc>
                <a:spcPct val="150000"/>
              </a:lnSpc>
              <a:buClr>
                <a:srgbClr val="172542"/>
              </a:buClr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Modellazione matematica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Formulazione del problema di controllo MPC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Implementazione e simulazioni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endParaRPr lang="it-IT" sz="2400" b="1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846" y="536905"/>
            <a:ext cx="360743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it-IT" sz="3500" b="1" dirty="0" err="1">
                <a:latin typeface="Arial"/>
                <a:cs typeface="Arial"/>
              </a:rPr>
              <a:t>Outline</a:t>
            </a:r>
            <a:endParaRPr sz="3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5689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3" y="482930"/>
            <a:ext cx="4851400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Modello non lineare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2947069-1062-7D40-023C-6FCC5974F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62" y="2166109"/>
            <a:ext cx="9114310" cy="166130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C63C38E-E4EF-3897-601A-9E40429B2C9B}"/>
              </a:ext>
            </a:extLst>
          </p:cNvPr>
          <p:cNvSpPr txBox="1"/>
          <p:nvPr/>
        </p:nvSpPr>
        <p:spPr>
          <a:xfrm>
            <a:off x="842262" y="1334869"/>
            <a:ext cx="9825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dinamica del sistema è descritta dalle seguenti equazioni differenziali: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2E342B7-91A6-8121-57F0-802D25D09536}"/>
              </a:ext>
            </a:extLst>
          </p:cNvPr>
          <p:cNvSpPr txBox="1"/>
          <p:nvPr/>
        </p:nvSpPr>
        <p:spPr>
          <a:xfrm>
            <a:off x="842262" y="4289321"/>
            <a:ext cx="10359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Le equazioni sono non lineari.</a:t>
            </a:r>
          </a:p>
          <a:p>
            <a:r>
              <a:rPr lang="it-IT" dirty="0"/>
              <a:t>Per utilizzare la tecnica di controllo </a:t>
            </a:r>
            <a:r>
              <a:rPr lang="it-IT" i="1" dirty="0"/>
              <a:t>MPC lineare, </a:t>
            </a:r>
            <a:r>
              <a:rPr lang="it-IT" dirty="0"/>
              <a:t>è necessario linearizzare il sistema nel punto di equilibrio in cui si vuole controllore il sistema.</a:t>
            </a:r>
          </a:p>
        </p:txBody>
      </p:sp>
    </p:spTree>
    <p:extLst>
      <p:ext uri="{BB962C8B-B14F-4D97-AF65-F5344CB8AC3E}">
        <p14:creationId xmlns:p14="http://schemas.microsoft.com/office/powerpoint/2010/main" val="3574247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3" y="482930"/>
            <a:ext cx="4851400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Equilibrio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6255A20-92E3-9A75-F179-7C2019632E67}"/>
              </a:ext>
            </a:extLst>
          </p:cNvPr>
          <p:cNvSpPr txBox="1"/>
          <p:nvPr/>
        </p:nvSpPr>
        <p:spPr>
          <a:xfrm>
            <a:off x="842263" y="2209800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Si vuole controllare il sistema nel punto di equilibrio: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82314B8-BFF1-8E7B-EEE8-CEB008FD715E}"/>
                  </a:ext>
                </a:extLst>
              </p:cNvPr>
              <p:cNvSpPr txBox="1"/>
              <p:nvPr/>
            </p:nvSpPr>
            <p:spPr>
              <a:xfrm>
                <a:off x="847342" y="3200400"/>
                <a:ext cx="60106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L</a:t>
                </a:r>
                <a:r>
                  <a:rPr lang="it-IT" dirty="0"/>
                  <a:t>’ingresso di equilibrio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acc>
                  </m:oMath>
                </a14:m>
                <a:r>
                  <a:rPr lang="it-IT" dirty="0"/>
                  <a:t> si ottiene dalla terza equazione:</a:t>
                </a:r>
              </a:p>
            </p:txBody>
          </p:sp>
        </mc:Choice>
        <mc:Fallback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82314B8-BFF1-8E7B-EEE8-CEB008FD7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42" y="3200400"/>
                <a:ext cx="6010657" cy="369332"/>
              </a:xfrm>
              <a:prstGeom prst="rect">
                <a:avLst/>
              </a:prstGeom>
              <a:blipFill>
                <a:blip r:embed="rId2"/>
                <a:stretch>
                  <a:fillRect l="-811" t="-8197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Immagine 15">
            <a:extLst>
              <a:ext uri="{FF2B5EF4-FFF2-40B4-BE49-F238E27FC236}">
                <a16:creationId xmlns:a16="http://schemas.microsoft.com/office/drawing/2014/main" id="{ACA1B1F1-A521-63AE-EC89-D8D0A9AF1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3746043"/>
            <a:ext cx="2941575" cy="784928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27774D8-A596-EEB9-4B80-BCD52D968CA3}"/>
              </a:ext>
            </a:extLst>
          </p:cNvPr>
          <p:cNvSpPr txBox="1"/>
          <p:nvPr/>
        </p:nvSpPr>
        <p:spPr>
          <a:xfrm>
            <a:off x="842263" y="4442937"/>
            <a:ext cx="6010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 cui:</a:t>
            </a:r>
          </a:p>
          <a:p>
            <a:endParaRPr lang="it-IT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84B4FB87-DEB0-0ADC-2CE9-AD88C7AE7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1662882"/>
            <a:ext cx="2781541" cy="1463167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5552E3D9-88B9-12AC-C05B-168F36198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0" y="4875889"/>
            <a:ext cx="1531753" cy="4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25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750</TotalTime>
  <Words>1487</Words>
  <Application>Microsoft Office PowerPoint</Application>
  <PresentationFormat>Widescreen</PresentationFormat>
  <Paragraphs>280</Paragraphs>
  <Slides>46</Slides>
  <Notes>10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46</vt:i4>
      </vt:variant>
    </vt:vector>
  </HeadingPairs>
  <TitlesOfParts>
    <vt:vector size="52" baseType="lpstr">
      <vt:lpstr>Arial</vt:lpstr>
      <vt:lpstr>Arial MT</vt:lpstr>
      <vt:lpstr>Calibri</vt:lpstr>
      <vt:lpstr>Cambria Math</vt:lpstr>
      <vt:lpstr>Trebuchet MS</vt:lpstr>
      <vt:lpstr>Office Theme</vt:lpstr>
      <vt:lpstr>Progettazione di un MPC  per il controllo di un  Continuous-flow Stirred-Tank Reactor</vt:lpstr>
      <vt:lpstr>Outline</vt:lpstr>
      <vt:lpstr>Outline</vt:lpstr>
      <vt:lpstr>Descrizione del sistema</vt:lpstr>
      <vt:lpstr>Descrizione del problema (1)</vt:lpstr>
      <vt:lpstr>Descrizione del problema (2)</vt:lpstr>
      <vt:lpstr>Outline</vt:lpstr>
      <vt:lpstr>Modello non lineare</vt:lpstr>
      <vt:lpstr>Equilibrio</vt:lpstr>
      <vt:lpstr>Sistema tangente (1)</vt:lpstr>
      <vt:lpstr>Sistema tangente (2)</vt:lpstr>
      <vt:lpstr>Outline</vt:lpstr>
      <vt:lpstr>Problema di ottimizzazione</vt:lpstr>
      <vt:lpstr>Problema di controllo</vt:lpstr>
      <vt:lpstr>Outline</vt:lpstr>
      <vt:lpstr>Simulazione 1: Control invariant set</vt:lpstr>
      <vt:lpstr>Simulazione 1: N-Step controllable set</vt:lpstr>
      <vt:lpstr>Simulazione 1: Simulazione con MPC</vt:lpstr>
      <vt:lpstr>Simulazione 1: Traiettoria dei singoli stati e ingresso</vt:lpstr>
      <vt:lpstr>Simulazione 2: Control invariant set</vt:lpstr>
      <vt:lpstr>Simulazione 2: N-Step controllable set</vt:lpstr>
      <vt:lpstr>Simulazione 2: Simulazione con MPC</vt:lpstr>
      <vt:lpstr>Simulazione 2: Traiettoria dei singoli stati e ingresso</vt:lpstr>
      <vt:lpstr>Simulazione 3: Control invariant set</vt:lpstr>
      <vt:lpstr>Simulazione 3: N-Step controllable set</vt:lpstr>
      <vt:lpstr>Simulazione 3: Simulazione con MPC</vt:lpstr>
      <vt:lpstr>Simulazione 3: Traiettoria dei singoli stati e ingresso</vt:lpstr>
      <vt:lpstr>Simulazione 4: Control invariant set</vt:lpstr>
      <vt:lpstr>Simulazione 4: N-Step controllable set</vt:lpstr>
      <vt:lpstr>Simulazione 4: Simulazione con MPC</vt:lpstr>
      <vt:lpstr>Simulazione 4: Traiettoria dei singoli stati e ingresso</vt:lpstr>
      <vt:lpstr>Simulazione 5: Control invariant set</vt:lpstr>
      <vt:lpstr>Simulazione 6: Control invariant set</vt:lpstr>
      <vt:lpstr>Simulazione 6: N-Step controllable set</vt:lpstr>
      <vt:lpstr>Simulazione 6: Simulazione con MPC</vt:lpstr>
      <vt:lpstr>Simulazione 6: Traiettoria dei singoli stati e ingresso</vt:lpstr>
      <vt:lpstr>Simulazione 7: Control invariant set</vt:lpstr>
      <vt:lpstr>Simulazione 7: N-Step controllable set</vt:lpstr>
      <vt:lpstr>Simulazione 7: Simulazione con MPC</vt:lpstr>
      <vt:lpstr>Simulazione 7: Traiettoria dei singoli stati e ingresso</vt:lpstr>
      <vt:lpstr>Simulazione 8: Control invariant set</vt:lpstr>
      <vt:lpstr>Simulazione 8: N-Step controllable set</vt:lpstr>
      <vt:lpstr>Simulazione 8: Simulazione con MPC</vt:lpstr>
      <vt:lpstr>Simulazione 8: Traiettoria dei singoli stati e ingresso</vt:lpstr>
      <vt:lpstr>Traiettoria dei singoli stati e ingresso al variare di Q e R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Utente di Microsoft Office</dc:creator>
  <cp:lastModifiedBy>Matteo Verzeroli</cp:lastModifiedBy>
  <cp:revision>78</cp:revision>
  <dcterms:created xsi:type="dcterms:W3CDTF">2023-06-09T13:30:23Z</dcterms:created>
  <dcterms:modified xsi:type="dcterms:W3CDTF">2023-07-18T13:36:56Z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2023-02-22T00:00:00Z</vt:filetime>
  </property>
  <property fmtid="{D5CDD505-2E9C-101B-9397-08002B2CF9AE}" pid="3" name="Creator">
    <vt:lpwstr>Microsoft® PowerPoint® per Microsoft 365</vt:lpwstr>
  </property>
  <property fmtid="{D5CDD505-2E9C-101B-9397-08002B2CF9AE}" pid="4" name="LastSaved">
    <vt:filetime>2023-06-09T00:00:00Z</vt:filetime>
  </property>
</Properties>
</file>